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70" r:id="rId9"/>
    <p:sldId id="271" r:id="rId10"/>
    <p:sldId id="263" r:id="rId11"/>
    <p:sldId id="264" r:id="rId12"/>
    <p:sldId id="265" r:id="rId13"/>
    <p:sldId id="266" r:id="rId14"/>
    <p:sldId id="269" r:id="rId15"/>
    <p:sldId id="267" r:id="rId16"/>
    <p:sldId id="273" r:id="rId17"/>
    <p:sldId id="274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713" autoAdjust="0"/>
  </p:normalViewPr>
  <p:slideViewPr>
    <p:cSldViewPr>
      <p:cViewPr varScale="1">
        <p:scale>
          <a:sx n="108" d="100"/>
          <a:sy n="108" d="100"/>
        </p:scale>
        <p:origin x="192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7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6-5964-4731-A422-191DCD4029A9}"/>
              </c:ext>
            </c:extLst>
          </c:dPt>
          <c:dPt>
            <c:idx val="1"/>
            <c:bubble3D val="0"/>
            <c:explosion val="1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4-5964-4731-A422-191DCD4029A9}"/>
              </c:ext>
            </c:extLst>
          </c:dPt>
          <c:dPt>
            <c:idx val="2"/>
            <c:bubble3D val="0"/>
            <c:explosion val="17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5-5964-4731-A422-191DCD4029A9}"/>
              </c:ext>
            </c:extLst>
          </c:dPt>
          <c:dPt>
            <c:idx val="3"/>
            <c:bubble3D val="0"/>
            <c:explosion val="15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A-5964-4731-A422-191DCD4029A9}"/>
              </c:ext>
            </c:extLst>
          </c:dPt>
          <c:dPt>
            <c:idx val="4"/>
            <c:bubble3D val="0"/>
            <c:explosion val="17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9-5964-4731-A422-191DCD4029A9}"/>
              </c:ext>
            </c:extLst>
          </c:dPt>
          <c:dPt>
            <c:idx val="5"/>
            <c:bubble3D val="0"/>
            <c:explosion val="12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8-5964-4731-A422-191DCD4029A9}"/>
              </c:ext>
            </c:extLst>
          </c:dPt>
          <c:dPt>
            <c:idx val="6"/>
            <c:bubble3D val="0"/>
            <c:explosion val="19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7-5964-4731-A422-191DCD4029A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EEE0701-1AAE-4E20-9AB6-4E0D055CE666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6-5964-4731-A422-191DCD4029A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DD35AB4-B225-45D8-913E-97CBEFD1DC30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4-5964-4731-A422-191DCD4029A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FAA70C8-BB78-41AE-B06F-0635AB488AB4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5-5964-4731-A422-191DCD4029A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3FE06D7-7C0D-4CE2-9AC6-5E4C9AA0381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A-5964-4731-A422-191DCD4029A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A3C8F24-B4E2-4653-8BDB-AC51CC8C13DC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9-5964-4731-A422-191DCD4029A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4BA88B3-9077-4DC3-B9B6-0D1248F658E1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8-5964-4731-A422-191DCD4029A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53923F6-02D1-4C3D-8F3B-6010E457369E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7-5964-4731-A422-191DCD4029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расходов 2017'!$A$8:$A$13</c:f>
              <c:strCache>
                <c:ptCount val="6"/>
                <c:pt idx="0">
                  <c:v>Общегосударственные вопросы</c:v>
                </c:pt>
                <c:pt idx="1">
                  <c:v>Благоустройство</c:v>
                </c:pt>
                <c:pt idx="2">
                  <c:v>Образование</c:v>
                </c:pt>
                <c:pt idx="3">
                  <c:v>Культура, кинематография, физическая культура и спорт, нац.безопасность и правоохран.деятельность</c:v>
                </c:pt>
                <c:pt idx="4">
                  <c:v>Социальная политика</c:v>
                </c:pt>
                <c:pt idx="5">
                  <c:v>Средства массовой информации</c:v>
                </c:pt>
              </c:strCache>
            </c:strRef>
          </c:cat>
          <c:val>
            <c:numRef>
              <c:f>'Структура расходов 2017'!$B$8:$B$13</c:f>
              <c:numCache>
                <c:formatCode>0.0%</c:formatCode>
                <c:ptCount val="6"/>
                <c:pt idx="0">
                  <c:v>0.33800000000000002</c:v>
                </c:pt>
                <c:pt idx="1">
                  <c:v>0.36799999999999999</c:v>
                </c:pt>
                <c:pt idx="2">
                  <c:v>8.8999999999999996E-2</c:v>
                </c:pt>
                <c:pt idx="3">
                  <c:v>2.7E-2</c:v>
                </c:pt>
                <c:pt idx="4">
                  <c:v>0.16</c:v>
                </c:pt>
                <c:pt idx="5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5964-4731-A422-191DCD4029A9}"/>
            </c:ext>
          </c:extLst>
        </c:ser>
        <c:ser>
          <c:idx val="1"/>
          <c:order val="1"/>
          <c:tx>
            <c:strRef>
              <c:f>'Структура расходов 2017'!$A$8:$A$13</c:f>
              <c:strCache>
                <c:ptCount val="6"/>
                <c:pt idx="0">
                  <c:v>Общегосударственные вопросы</c:v>
                </c:pt>
                <c:pt idx="1">
                  <c:v>Благоустройство</c:v>
                </c:pt>
                <c:pt idx="2">
                  <c:v>Образование</c:v>
                </c:pt>
                <c:pt idx="3">
                  <c:v>Культура, кинематография, физическая культура и спорт, нац.безопасность и правоохран.деятельность</c:v>
                </c:pt>
                <c:pt idx="4">
                  <c:v>Социальная политика</c:v>
                </c:pt>
                <c:pt idx="5">
                  <c:v>Средства массовой информации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501A-437C-AB6A-AF360D6A0E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23-5964-4731-A422-191DCD4029A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80291607810771E-2"/>
          <c:y val="0.70664481724252848"/>
          <c:w val="0.95431592256944997"/>
          <c:h val="0.279245639373402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9E7B-4025-86F7-E08688F9F26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9E7B-4025-86F7-E08688F9F26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9E7B-4025-86F7-E08688F9F26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9E7B-4025-86F7-E08688F9F26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9E7B-4025-86F7-E08688F9F26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9E7B-4025-86F7-E08688F9F263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9E7B-4025-86F7-E08688F9F26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7B-4025-86F7-E08688F9F26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07A816B-3986-4BE0-BE52-FC8526EBE583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E7B-4025-86F7-E08688F9F263}"/>
                </c:ext>
              </c:extLst>
            </c:dLbl>
            <c:dLbl>
              <c:idx val="5"/>
              <c:layout>
                <c:manualLayout>
                  <c:x val="5.7746406677487504E-2"/>
                  <c:y val="-9.41114044111828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7B-4025-86F7-E08688F9F26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'2023'!$A$20:$A$24</c:f>
              <c:strCache>
                <c:ptCount val="5"/>
                <c:pt idx="1">
                  <c:v>Уборка и санитарная очистка территории</c:v>
                </c:pt>
                <c:pt idx="2">
                  <c:v>Текущий ремонт придомовых территорий</c:v>
                </c:pt>
                <c:pt idx="3">
                  <c:v>Озеленение территории</c:v>
                </c:pt>
                <c:pt idx="4">
                  <c:v>Обустройство территорий детских и спортивных площадок, МАФ</c:v>
                </c:pt>
              </c:strCache>
              <c:extLst/>
            </c:strRef>
          </c:cat>
          <c:val>
            <c:numRef>
              <c:f>'2023'!$B$20:$B$24</c:f>
              <c:numCache>
                <c:formatCode>0.0%</c:formatCode>
                <c:ptCount val="5"/>
                <c:pt idx="1">
                  <c:v>0.17899999999999999</c:v>
                </c:pt>
                <c:pt idx="2">
                  <c:v>0.41</c:v>
                </c:pt>
                <c:pt idx="3">
                  <c:v>0.24</c:v>
                </c:pt>
                <c:pt idx="4">
                  <c:v>0.17100000000000001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6-9E7B-4025-86F7-E08688F9F26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4576361434095397"/>
          <c:y val="0.75123400352713743"/>
          <c:w val="0.6023643036952534"/>
          <c:h val="0.235306066789513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8.5373027769227946E-4"/>
          <c:w val="1"/>
          <c:h val="0.7960028433945768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34A7-48A5-9B35-50968682CBD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4A7-48A5-9B35-50968682CBD2}"/>
              </c:ext>
            </c:extLst>
          </c:dPt>
          <c:dPt>
            <c:idx val="2"/>
            <c:bubble3D val="0"/>
            <c:explosion val="23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34A7-48A5-9B35-50968682CBD2}"/>
              </c:ext>
            </c:extLst>
          </c:dPt>
          <c:dLbls>
            <c:dLbl>
              <c:idx val="2"/>
              <c:layout>
                <c:manualLayout>
                  <c:x val="9.15751312335958E-2"/>
                  <c:y val="-0.134568022747156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A7-48A5-9B35-50968682CB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расходов 2017'!$A$35:$A$37</c:f>
              <c:strCache>
                <c:ptCount val="3"/>
                <c:pt idx="0">
                  <c:v>Военно-патриотическое воспитание граждан, другие вопросы в области образования</c:v>
                </c:pt>
                <c:pt idx="1">
                  <c:v>Организация и проведение досуговых мероприятий</c:v>
                </c:pt>
                <c:pt idx="2">
                  <c:v>Культура</c:v>
                </c:pt>
              </c:strCache>
            </c:strRef>
          </c:cat>
          <c:val>
            <c:numRef>
              <c:f>'Структура расходов 2017'!$B$35:$B$37</c:f>
              <c:numCache>
                <c:formatCode>0.0%</c:formatCode>
                <c:ptCount val="3"/>
                <c:pt idx="0">
                  <c:v>0.10199999999999999</c:v>
                </c:pt>
                <c:pt idx="1">
                  <c:v>0.68600000000000005</c:v>
                </c:pt>
                <c:pt idx="2">
                  <c:v>0.21199999999999999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A7-48A5-9B35-50968682CB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D2CD-4594-A922-6824D8F4DACD}"/>
              </c:ext>
            </c:extLst>
          </c:dPt>
          <c:dPt>
            <c:idx val="1"/>
            <c:bubble3D val="0"/>
            <c:explosion val="14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2CD-4594-A922-6824D8F4DA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D2CD-4594-A922-6824D8F4DACD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CD-4594-A922-6824D8F4DACD}"/>
                </c:ext>
              </c:extLst>
            </c:dLbl>
            <c:dLbl>
              <c:idx val="1"/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CD-4594-A922-6824D8F4DACD}"/>
                </c:ext>
              </c:extLst>
            </c:dLbl>
            <c:dLbl>
              <c:idx val="2"/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CD-4594-A922-6824D8F4DA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расходов 2017'!$A$62:$A$64</c:f>
              <c:strCache>
                <c:ptCount val="3"/>
                <c:pt idx="0">
                  <c:v>Доплаты к пенсиям</c:v>
                </c:pt>
                <c:pt idx="1">
                  <c:v>Выплаты вознаграждения приемным родителям</c:v>
                </c:pt>
                <c:pt idx="2">
                  <c:v>Выплаты денежных средств на содержание ребенка</c:v>
                </c:pt>
              </c:strCache>
            </c:strRef>
          </c:cat>
          <c:val>
            <c:numRef>
              <c:f>'Структура расходов 2017'!$B$62:$B$64</c:f>
              <c:numCache>
                <c:formatCode>0.0%</c:formatCode>
                <c:ptCount val="3"/>
                <c:pt idx="0">
                  <c:v>0.13700000000000001</c:v>
                </c:pt>
                <c:pt idx="1">
                  <c:v>0.27800000000000002</c:v>
                </c:pt>
                <c:pt idx="2">
                  <c:v>0.58499999999999996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CD-4594-A922-6824D8F4DACD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вт, 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вт, 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вт, 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вт, 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вт, 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вт, 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вт, 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вт, 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вт, 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вт, 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вт, 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вт, 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35283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 eaLnBrk="1" latinLnBrk="0" hangingPunct="1"/>
            <a:r>
              <a:rPr lang="ru-RU" sz="4000" b="1" kern="1200" dirty="0">
                <a:solidFill>
                  <a:schemeClr val="dk1"/>
                </a:solidFill>
                <a:latin typeface="Times New Roman"/>
                <a:ea typeface="+mn-ea"/>
                <a:cs typeface="Times New Roman"/>
              </a:rPr>
              <a:t>«Бюджет для граждан»</a:t>
            </a:r>
            <a:endParaRPr lang="ru-RU" dirty="0"/>
          </a:p>
          <a:p>
            <a:pPr rtl="0" eaLnBrk="1" latinLnBrk="0" hangingPunct="1"/>
            <a:r>
              <a:rPr lang="ru-RU" sz="4000" b="1" kern="1200" dirty="0">
                <a:solidFill>
                  <a:schemeClr val="dk1"/>
                </a:solidFill>
                <a:latin typeface="Times New Roman"/>
                <a:ea typeface="+mn-ea"/>
                <a:cs typeface="Times New Roman"/>
              </a:rPr>
              <a:t>муниципального образования Балканский</a:t>
            </a:r>
            <a:endParaRPr lang="ru-RU" dirty="0"/>
          </a:p>
          <a:p>
            <a:pPr rtl="0" eaLnBrk="1" latinLnBrk="0" hangingPunct="1"/>
            <a:r>
              <a:rPr lang="ru-RU" sz="4000" b="1" kern="1200" dirty="0">
                <a:solidFill>
                  <a:schemeClr val="dk1"/>
                </a:solidFill>
                <a:latin typeface="Times New Roman"/>
                <a:ea typeface="+mn-ea"/>
                <a:cs typeface="Times New Roman"/>
              </a:rPr>
              <a:t> на 2023 год и плановый период 2024-2025 года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72518" cy="116124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268760"/>
            <a:ext cx="603041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РАСХОДЫ БЮДЖЕТА - расходуемые из бюджета денежные средства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348880"/>
            <a:ext cx="4572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распределены по: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55576" y="3429000"/>
            <a:ext cx="2232248" cy="216024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Разделам бюджетной классификации</a:t>
            </a:r>
          </a:p>
        </p:txBody>
      </p:sp>
      <p:sp>
        <p:nvSpPr>
          <p:cNvPr id="8" name="Овал 7"/>
          <p:cNvSpPr/>
          <p:nvPr/>
        </p:nvSpPr>
        <p:spPr>
          <a:xfrm>
            <a:off x="3707904" y="4149080"/>
            <a:ext cx="1944216" cy="18002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72200" y="3429000"/>
            <a:ext cx="2088232" cy="201622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41818" y="4653136"/>
            <a:ext cx="17806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Главным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распорядителям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бюджетных средств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97294" y="4149080"/>
            <a:ext cx="1664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Муниципальным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программам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2060848"/>
            <a:ext cx="6984776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01 00 «Общегосударственные вопросы»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03 00 «Национальная безопасность и правоохранительная деятельность»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04 00 «Национальная экономика»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05 00 «Жилищно-коммунальное хозяйство»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07 00 «Образование»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08 00 «Культура, кинематография»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10 00 «Социальная политика»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11 00 «Физическая культура и спорт»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12 00 «Средства массовой информации»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143000"/>
          </a:xfrm>
        </p:spPr>
        <p:txBody>
          <a:bodyPr/>
          <a:lstStyle/>
          <a:p>
            <a:pPr rtl="0" eaLnBrk="1" latinLnBrk="0" hangingPunct="1"/>
            <a:r>
              <a:rPr lang="ru-RU" sz="3200" b="1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Разделы классификации расходов бюджета</a:t>
            </a:r>
            <a:br>
              <a:rPr lang="ru-RU" sz="3200" b="1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</a:br>
            <a:r>
              <a:rPr lang="ru-RU" sz="3200" b="1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муниципального образования Балканский</a:t>
            </a:r>
            <a:endParaRPr lang="ru-RU" sz="320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076328"/>
              </p:ext>
            </p:extLst>
          </p:nvPr>
        </p:nvGraphicFramePr>
        <p:xfrm>
          <a:off x="286954" y="1772816"/>
          <a:ext cx="8570092" cy="44843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09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493">
                  <a:extLst>
                    <a:ext uri="{9D8B030D-6E8A-4147-A177-3AD203B41FA5}">
                      <a16:colId xmlns:a16="http://schemas.microsoft.com/office/drawing/2014/main" val="1727619501"/>
                    </a:ext>
                  </a:extLst>
                </a:gridCol>
                <a:gridCol w="1071493">
                  <a:extLst>
                    <a:ext uri="{9D8B030D-6E8A-4147-A177-3AD203B41FA5}">
                      <a16:colId xmlns:a16="http://schemas.microsoft.com/office/drawing/2014/main" val="1798643122"/>
                    </a:ext>
                  </a:extLst>
                </a:gridCol>
              </a:tblGrid>
              <a:tr h="558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/>
                        <a:t>Исполнено за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/>
                        <a:t>2021 год 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/>
                        <a:t> ( тыс. руб.)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/>
                        <a:t>Исполнено за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/>
                        <a:t>2022 год 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/>
                        <a:t> ( тыс. руб.)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/>
                        <a:t>Утверждено на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/>
                        <a:t>2023 год 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/>
                        <a:t> ( тыс. руб.)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/>
                        <a:t>План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/>
                        <a:t>2024 год 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/>
                        <a:t> ( тыс. руб.)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/>
                        <a:t>План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/>
                        <a:t>2025 </a:t>
                      </a:r>
                      <a:r>
                        <a:rPr lang="ru-RU" sz="1200" u="none" strike="noStrike" dirty="0"/>
                        <a:t>год 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/>
                        <a:t> ( тыс. руб.)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  ОБЩЕГОСУДАРСТВЕННЫЕ ВОПРОСЫ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/>
                        <a:t>37 526,6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/>
                        <a:t>38 218,0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/>
                        <a:t>44 210,4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47 997,3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49 921,4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  НАЦИОНАЛЬНАЯ БЕЗОПАСНОСТЬ И </a:t>
                      </a:r>
                      <a:r>
                        <a:rPr lang="ru-RU" sz="1200" u="none" strike="noStrike" baseline="0" dirty="0"/>
                        <a:t> </a:t>
                      </a:r>
                    </a:p>
                    <a:p>
                      <a:pPr algn="ctr" fontAlgn="t"/>
                      <a:r>
                        <a:rPr lang="ru-RU" sz="1200" u="none" strike="noStrike" dirty="0"/>
                        <a:t>  ПРАВООХРАНИТЕЛЬНАЯ ДЕЯТЕЛЬНОСТЬ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/>
                        <a:t>200,0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/>
                        <a:t>121,5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/>
                        <a:t>125,0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  НАЦИОНАЛЬНАЯ ЭКОНОМИКА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/>
                        <a:t>244,2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/>
                        <a:t>172,9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  ЖИЛИЩНО-КОММУНАЛЬНОЕ</a:t>
                      </a:r>
                      <a:r>
                        <a:rPr lang="ru-RU" sz="1200" u="none" strike="noStrike" baseline="0" dirty="0"/>
                        <a:t> ХОЗЯЙСТВО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/>
                        <a:t>41 195,0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/>
                        <a:t>40 242,0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/>
                        <a:t>47 826,1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46 864,1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47 416,8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  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/>
                        <a:t>12 </a:t>
                      </a:r>
                      <a:r>
                        <a:rPr lang="ru-RU" sz="1400" u="none" strike="noStrike" kern="1200" dirty="0"/>
                        <a:t>857,0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/>
                        <a:t>14 197,9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/>
                        <a:t>11 546,0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13 121,0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13 121,0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  СОЦИАЛЬНАЯ ПОЛИТИКА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/>
                        <a:t>17 139,8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/>
                        <a:t>17 317,5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/>
                        <a:t>20 779,8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21 792,6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22 788,5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  ФИЗИЧЕСКАЯ КУЛЬТУРА ,СПОРТ КИНЕМАТОГРАФИЯ</a:t>
                      </a:r>
                      <a:r>
                        <a:rPr lang="ru-RU" sz="1200" u="none" strike="noStrike" baseline="0" dirty="0"/>
                        <a:t> И КУЛЬУТРА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/>
                        <a:t>1 599,0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/>
                        <a:t>1 737,3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/>
                        <a:t>3 370,0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  СРЕДСТВА МАССОВОЙ ИНФОРМАЦИИ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/>
                        <a:t>2 000,0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/>
                        <a:t>1 947,9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/>
                        <a:t>2 260,0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   Всего расходов: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/>
                        <a:t>112 861,6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/>
                        <a:t>113 952,0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/>
                        <a:t>130 722,3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137 712,3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143 883,8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60278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ln w="11430"/>
                <a:latin typeface="Times New Roman" pitchFamily="18" charset="0"/>
                <a:cs typeface="Times New Roman" pitchFamily="18" charset="0"/>
              </a:rPr>
              <a:t>Динамика расходов бюджета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pPr rtl="0" eaLnBrk="1" latinLnBrk="0" hangingPunct="1"/>
            <a:r>
              <a:rPr lang="ru-RU" sz="3200" b="1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Структура расходов бюджета на 2023 год</a:t>
            </a:r>
            <a:endParaRPr lang="ru-RU" sz="320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  <a:p>
            <a:endParaRPr lang="ru-RU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E975936-F4FE-4ADC-AFCE-0E6F3AA4F9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133352"/>
              </p:ext>
            </p:extLst>
          </p:nvPr>
        </p:nvGraphicFramePr>
        <p:xfrm>
          <a:off x="683568" y="1196752"/>
          <a:ext cx="756084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786975"/>
            <a:ext cx="8675457" cy="566936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ru-RU" sz="3600" b="1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Структура расходов на благоустройство на 2023 год </a:t>
            </a:r>
            <a:endParaRPr lang="ru-RU" sz="360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  <a:p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5612B3B-7070-41FC-9014-9C1BFE19FD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286374"/>
              </p:ext>
            </p:extLst>
          </p:nvPr>
        </p:nvGraphicFramePr>
        <p:xfrm>
          <a:off x="107504" y="1196752"/>
          <a:ext cx="885698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Структура расходов на культуру и образование на 2023 год</a:t>
            </a:r>
          </a:p>
        </p:txBody>
      </p:sp>
      <p:graphicFrame>
        <p:nvGraphicFramePr>
          <p:cNvPr id="5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853400"/>
              </p:ext>
            </p:extLst>
          </p:nvPr>
        </p:nvGraphicFramePr>
        <p:xfrm>
          <a:off x="683568" y="1700808"/>
          <a:ext cx="82296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4360" y="260648"/>
            <a:ext cx="8686800" cy="78524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Структура расходов на социальную политику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 2023 год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420445"/>
              </p:ext>
            </p:extLst>
          </p:nvPr>
        </p:nvGraphicFramePr>
        <p:xfrm>
          <a:off x="251520" y="1556792"/>
          <a:ext cx="8892480" cy="44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7644" y="2139950"/>
            <a:ext cx="6624736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284984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1588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Разработчиком презентации «Бюджет для граждан» к бюджету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2023 год и плановый период  2024-2025 года является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88900" indent="-1588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местная администрация муниципального образования Балканский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ru-RU" sz="4400" kern="1200" dirty="0">
                <a:solidFill>
                  <a:schemeClr val="lt1"/>
                </a:solidFill>
                <a:latin typeface="Times New Roman"/>
                <a:ea typeface="+mn-ea"/>
                <a:cs typeface="Times New Roman"/>
              </a:rPr>
              <a:t>Спасибо за внимание!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663" y="1268760"/>
            <a:ext cx="89553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«Бюджет для граждан» познакомит вас с основными пожеланиями бюджета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муниципального образования Балканский на 2023 год и плановый период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2024-2025 годов. Местная администрация МО Балканский, публикуя презентацию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бюджету на 2023 год и на плановый период 2024 - 2025 годов, надеется,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представление бюджета и бюджетного процесса в понятной для жителей форме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повысит уровень общественного участия граждан в бюджетном процессе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муниципального образования Балканский.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07"/>
          <a:stretch/>
        </p:blipFill>
        <p:spPr>
          <a:xfrm>
            <a:off x="4139952" y="4173690"/>
            <a:ext cx="4788024" cy="2309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49080"/>
            <a:ext cx="3052163" cy="2406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7200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 eaLnBrk="1" latinLnBrk="0" hangingPunct="1"/>
            <a:br>
              <a:rPr lang="ru-RU" sz="2400" b="1" kern="1200" dirty="0">
                <a:solidFill>
                  <a:schemeClr val="dk1"/>
                </a:solidFill>
                <a:latin typeface="Times New Roman"/>
                <a:ea typeface="+mn-ea"/>
                <a:cs typeface="Times New Roman"/>
              </a:rPr>
            </a:br>
            <a:br>
              <a:rPr lang="ru-RU" sz="2400" b="1" kern="1200" dirty="0">
                <a:solidFill>
                  <a:schemeClr val="dk1"/>
                </a:solidFill>
                <a:latin typeface="Times New Roman"/>
                <a:ea typeface="+mn-ea"/>
                <a:cs typeface="Times New Roman"/>
              </a:rPr>
            </a:br>
            <a:r>
              <a:rPr lang="ru-RU" sz="2400" b="1" kern="1200" dirty="0">
                <a:solidFill>
                  <a:schemeClr val="dk1"/>
                </a:solidFill>
                <a:latin typeface="Times New Roman"/>
                <a:ea typeface="+mn-ea"/>
                <a:cs typeface="Times New Roman"/>
              </a:rPr>
              <a:t>Уважаемые жители муниципального округа Балканский!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140968"/>
            <a:ext cx="457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-поступающие в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 денежные средства</a:t>
            </a:r>
          </a:p>
        </p:txBody>
      </p:sp>
      <p:pic>
        <p:nvPicPr>
          <p:cNvPr id="1026" name="Picture 2" descr="C:\Users\k.bykhanova\Desktop\RR5709-0001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1384399" cy="1371814"/>
          </a:xfrm>
          <a:prstGeom prst="rect">
            <a:avLst/>
          </a:prstGeom>
          <a:noFill/>
        </p:spPr>
      </p:pic>
      <p:pic>
        <p:nvPicPr>
          <p:cNvPr id="7" name="Picture 2" descr="C:\Users\k.bykhanova\Desktop\RR5709-0001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196752"/>
            <a:ext cx="1384399" cy="137181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11960" y="3140968"/>
            <a:ext cx="457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-выплачиваемые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бюджета денежные средства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4005064"/>
            <a:ext cx="6624736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Дефицит бюджета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превышение расходов бюджета над его доходами.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Профицит бюджета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превышение доходов бюджета над его расходами.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5373216"/>
            <a:ext cx="8357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Обязательное требование, предъявляемое к составлению и утверждению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Бюджета – это его сбалансированность!</a:t>
            </a: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ru-RU" sz="3200" b="1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Основные понятия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204864"/>
            <a:ext cx="3312368" cy="3046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6088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Проект бюджета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 Балканский составляется сроком на 3 года – очередной финансовый год и плановый период.</a:t>
            </a:r>
          </a:p>
          <a:p>
            <a:pPr indent="446088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Среднесрочный финансовый план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 Балканский – составляется сроком на 3 года – очередной финансовый год и плановый период.</a:t>
            </a:r>
          </a:p>
          <a:p>
            <a:pPr indent="446088"/>
            <a:r>
              <a:rPr lang="ru-RU" sz="1600" b="1"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– два финансовых года, следующих за очередным финансовым годом.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.bykhanova\Desktop\30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4372" y="2204864"/>
            <a:ext cx="5178221" cy="344721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rtl="0" eaLnBrk="1" latinLnBrk="0" hangingPunct="1"/>
            <a:r>
              <a:rPr lang="ru-RU" sz="3200" b="1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Основные понятия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9"/>
          <p:cNvSpPr/>
          <p:nvPr/>
        </p:nvSpPr>
        <p:spPr>
          <a:xfrm>
            <a:off x="755576" y="1844824"/>
            <a:ext cx="2428892" cy="85725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785786" y="3214686"/>
            <a:ext cx="2428892" cy="78581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Расходы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827584" y="4365104"/>
            <a:ext cx="2428892" cy="85725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Дефицит(-), профицит (+)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3528" y="5517232"/>
            <a:ext cx="8640960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Приоритетом бюджетной политики при формировании расходной части бюджета в 2023 году и плановом периоде 2024-2025 гг. остается ее социальная направленность. Более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34% расходов в трехлетнем периоде планируется направлять на благоустройство, более 26,5% планируется направить на социальную политику, образование, культуру, физкультуру и спорт. Общегосударственные вопросы 35,3%.</a:t>
            </a:r>
          </a:p>
        </p:txBody>
      </p: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200200" y="849411"/>
            <a:ext cx="8640960" cy="574915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ru-RU" sz="3600" b="1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Основные характеристики бюджета, тыс.руб.</a:t>
            </a:r>
            <a:endParaRPr lang="ru-RU" sz="360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  <a:p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113940" y="1844824"/>
            <a:ext cx="1214446" cy="2857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2023 год</a:t>
            </a:r>
          </a:p>
        </p:txBody>
      </p:sp>
      <p:sp>
        <p:nvSpPr>
          <p:cNvPr id="30" name="Блок-схема: магнитный диск 29"/>
          <p:cNvSpPr/>
          <p:nvPr/>
        </p:nvSpPr>
        <p:spPr>
          <a:xfrm>
            <a:off x="7020272" y="3356992"/>
            <a:ext cx="1357322" cy="71609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130 722,3</a:t>
            </a:r>
          </a:p>
        </p:txBody>
      </p:sp>
      <p:sp>
        <p:nvSpPr>
          <p:cNvPr id="31" name="Блок-схема: магнитный диск 30"/>
          <p:cNvSpPr/>
          <p:nvPr/>
        </p:nvSpPr>
        <p:spPr>
          <a:xfrm>
            <a:off x="7020272" y="2420888"/>
            <a:ext cx="1285884" cy="64294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130 722 ,3</a:t>
            </a:r>
          </a:p>
        </p:txBody>
      </p:sp>
      <p:sp>
        <p:nvSpPr>
          <p:cNvPr id="32" name="Блок-схема: магнитный диск 31"/>
          <p:cNvSpPr/>
          <p:nvPr/>
        </p:nvSpPr>
        <p:spPr>
          <a:xfrm>
            <a:off x="7020272" y="4448506"/>
            <a:ext cx="1357322" cy="55327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0,0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21AC675-FC03-459F-B44B-7C0530463716}"/>
              </a:ext>
            </a:extLst>
          </p:cNvPr>
          <p:cNvSpPr/>
          <p:nvPr/>
        </p:nvSpPr>
        <p:spPr>
          <a:xfrm>
            <a:off x="3818868" y="1840268"/>
            <a:ext cx="1214446" cy="2857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2021 год</a:t>
            </a:r>
          </a:p>
        </p:txBody>
      </p:sp>
      <p:sp>
        <p:nvSpPr>
          <p:cNvPr id="24" name="Блок-схема: магнитный диск 23">
            <a:extLst>
              <a:ext uri="{FF2B5EF4-FFF2-40B4-BE49-F238E27FC236}">
                <a16:creationId xmlns:a16="http://schemas.microsoft.com/office/drawing/2014/main" id="{14087FAB-B059-408E-9CEE-6DAD7FDCE5FE}"/>
              </a:ext>
            </a:extLst>
          </p:cNvPr>
          <p:cNvSpPr/>
          <p:nvPr/>
        </p:nvSpPr>
        <p:spPr>
          <a:xfrm>
            <a:off x="3725200" y="3352436"/>
            <a:ext cx="1357322" cy="71609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112 861,6</a:t>
            </a:r>
          </a:p>
        </p:txBody>
      </p:sp>
      <p:sp>
        <p:nvSpPr>
          <p:cNvPr id="25" name="Блок-схема: магнитный диск 24">
            <a:extLst>
              <a:ext uri="{FF2B5EF4-FFF2-40B4-BE49-F238E27FC236}">
                <a16:creationId xmlns:a16="http://schemas.microsoft.com/office/drawing/2014/main" id="{91B70B5A-5210-4B05-9CBE-0E9FEF76A329}"/>
              </a:ext>
            </a:extLst>
          </p:cNvPr>
          <p:cNvSpPr/>
          <p:nvPr/>
        </p:nvSpPr>
        <p:spPr>
          <a:xfrm>
            <a:off x="3746860" y="2416332"/>
            <a:ext cx="1285884" cy="64294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112 861,6</a:t>
            </a:r>
          </a:p>
        </p:txBody>
      </p:sp>
      <p:sp>
        <p:nvSpPr>
          <p:cNvPr id="26" name="Блок-схема: магнитный диск 25">
            <a:extLst>
              <a:ext uri="{FF2B5EF4-FFF2-40B4-BE49-F238E27FC236}">
                <a16:creationId xmlns:a16="http://schemas.microsoft.com/office/drawing/2014/main" id="{7F41BAEC-6A62-4A98-AD14-4B4B9652CB8E}"/>
              </a:ext>
            </a:extLst>
          </p:cNvPr>
          <p:cNvSpPr/>
          <p:nvPr/>
        </p:nvSpPr>
        <p:spPr>
          <a:xfrm>
            <a:off x="3725200" y="4443950"/>
            <a:ext cx="1357322" cy="55327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0,0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73105B5F-A09E-4473-BA55-45E15DED1B86}"/>
              </a:ext>
            </a:extLst>
          </p:cNvPr>
          <p:cNvSpPr/>
          <p:nvPr/>
        </p:nvSpPr>
        <p:spPr>
          <a:xfrm>
            <a:off x="5444174" y="1840268"/>
            <a:ext cx="1214446" cy="2857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2022 год</a:t>
            </a:r>
          </a:p>
        </p:txBody>
      </p:sp>
      <p:sp>
        <p:nvSpPr>
          <p:cNvPr id="34" name="Блок-схема: магнитный диск 33">
            <a:extLst>
              <a:ext uri="{FF2B5EF4-FFF2-40B4-BE49-F238E27FC236}">
                <a16:creationId xmlns:a16="http://schemas.microsoft.com/office/drawing/2014/main" id="{4F468DC3-A185-41DA-B727-4AF599433D06}"/>
              </a:ext>
            </a:extLst>
          </p:cNvPr>
          <p:cNvSpPr/>
          <p:nvPr/>
        </p:nvSpPr>
        <p:spPr>
          <a:xfrm>
            <a:off x="5350506" y="3352436"/>
            <a:ext cx="1357322" cy="71609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113 952,0</a:t>
            </a:r>
          </a:p>
        </p:txBody>
      </p:sp>
      <p:sp>
        <p:nvSpPr>
          <p:cNvPr id="43" name="Блок-схема: магнитный диск 42">
            <a:extLst>
              <a:ext uri="{FF2B5EF4-FFF2-40B4-BE49-F238E27FC236}">
                <a16:creationId xmlns:a16="http://schemas.microsoft.com/office/drawing/2014/main" id="{2D23AC13-3962-4B60-A317-9667AA65E23B}"/>
              </a:ext>
            </a:extLst>
          </p:cNvPr>
          <p:cNvSpPr/>
          <p:nvPr/>
        </p:nvSpPr>
        <p:spPr>
          <a:xfrm>
            <a:off x="5350506" y="2416332"/>
            <a:ext cx="1285884" cy="64294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118 988,4</a:t>
            </a:r>
          </a:p>
        </p:txBody>
      </p:sp>
      <p:sp>
        <p:nvSpPr>
          <p:cNvPr id="44" name="Блок-схема: магнитный диск 43">
            <a:extLst>
              <a:ext uri="{FF2B5EF4-FFF2-40B4-BE49-F238E27FC236}">
                <a16:creationId xmlns:a16="http://schemas.microsoft.com/office/drawing/2014/main" id="{EE69B618-4938-47BE-A44F-8932327E2CEC}"/>
              </a:ext>
            </a:extLst>
          </p:cNvPr>
          <p:cNvSpPr/>
          <p:nvPr/>
        </p:nvSpPr>
        <p:spPr>
          <a:xfrm>
            <a:off x="5350506" y="4443950"/>
            <a:ext cx="1357322" cy="55327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+5 036,4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539552" y="2780928"/>
            <a:ext cx="2520280" cy="331236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484784"/>
            <a:ext cx="4572000" cy="6771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837741"/>
            <a:ext cx="22322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Налоговые доходы -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поступление от уплаты федеральных, региональных и местных налогов и сборов, предусмотренных Налоговым Кодексом Российской Федерации, законодательством Санкт-Петербургом</a:t>
            </a: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3203848" y="2780928"/>
            <a:ext cx="2520280" cy="331236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5940152" y="2780928"/>
            <a:ext cx="2520280" cy="331236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2924944"/>
            <a:ext cx="21602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Неналоговые доходы -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платежи, которые включают в себя:</a:t>
            </a:r>
          </a:p>
          <a:p>
            <a:pPr indent="174625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•восстановительная стоимость зеленых насаждений;</a:t>
            </a:r>
          </a:p>
          <a:p>
            <a:pPr indent="174625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•штрафы за нарушение законодательства;</a:t>
            </a:r>
          </a:p>
          <a:p>
            <a:pPr indent="174625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•иные неналоговые доходы.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3106703"/>
            <a:ext cx="20162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Безвозмездные поступления -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поступления в местный бюджет межбюджетных трансфертов в виде дотаций, субсидий, субвенций и иных межбюджетных трансфертов </a:t>
            </a: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pPr rtl="0" eaLnBrk="1" latinLnBrk="0" hangingPunct="1"/>
            <a:r>
              <a:rPr lang="ru-RU" sz="3200" b="1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Доходы бюджета</a:t>
            </a:r>
            <a:endParaRPr lang="ru-RU" sz="320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144449"/>
              </p:ext>
            </p:extLst>
          </p:nvPr>
        </p:nvGraphicFramePr>
        <p:xfrm>
          <a:off x="349187" y="1988840"/>
          <a:ext cx="8419965" cy="3566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66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05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0596">
                  <a:extLst>
                    <a:ext uri="{9D8B030D-6E8A-4147-A177-3AD203B41FA5}">
                      <a16:colId xmlns:a16="http://schemas.microsoft.com/office/drawing/2014/main" val="1060271617"/>
                    </a:ext>
                  </a:extLst>
                </a:gridCol>
                <a:gridCol w="1190596">
                  <a:extLst>
                    <a:ext uri="{9D8B030D-6E8A-4147-A177-3AD203B41FA5}">
                      <a16:colId xmlns:a16="http://schemas.microsoft.com/office/drawing/2014/main" val="91307431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2024 год план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2025 год план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(тыс.руб.)	</a:t>
                      </a:r>
                      <a:endParaRPr kumimoji="0" lang="ru-RU" sz="11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2 472,5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2 901,1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3 150,6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4 125,2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4 429,3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(тыс.руб.)</a:t>
                      </a:r>
                      <a:endParaRPr kumimoji="0" lang="ru-RU" sz="11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506,0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1347,9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250,0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250,0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250,0</a:t>
                      </a:r>
                    </a:p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(тыс.руб.)	</a:t>
                      </a:r>
                      <a:endParaRPr kumimoji="0" lang="ru-RU" sz="11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109 883,1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114 739,5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127 321,7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133 337,1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139 204,5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Итого доходов (тыс.руб.)	</a:t>
                      </a:r>
                      <a:endParaRPr kumimoji="0" lang="ru-RU" sz="11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112 861,6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118 988,4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130 722,3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137 712,3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143 883,8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Объем доходов на одного жителя (тыс.руб.)	</a:t>
                      </a:r>
                      <a:endParaRPr kumimoji="0" lang="ru-RU" sz="11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1,75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1,84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1,93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pPr rtl="0" eaLnBrk="1" latinLnBrk="0" hangingPunct="1"/>
            <a:r>
              <a:rPr lang="ru-RU" sz="3200" b="1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Динамика поступления доходов</a:t>
            </a:r>
            <a:endParaRPr lang="ru-RU" sz="320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95870"/>
              </p:ext>
            </p:extLst>
          </p:nvPr>
        </p:nvGraphicFramePr>
        <p:xfrm>
          <a:off x="611560" y="1052736"/>
          <a:ext cx="7992887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44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356">
                  <a:extLst>
                    <a:ext uri="{9D8B030D-6E8A-4147-A177-3AD203B41FA5}">
                      <a16:colId xmlns:a16="http://schemas.microsoft.com/office/drawing/2014/main" val="2581783050"/>
                    </a:ext>
                  </a:extLst>
                </a:gridCol>
                <a:gridCol w="841356">
                  <a:extLst>
                    <a:ext uri="{9D8B030D-6E8A-4147-A177-3AD203B41FA5}">
                      <a16:colId xmlns:a16="http://schemas.microsoft.com/office/drawing/2014/main" val="1790584190"/>
                    </a:ext>
                  </a:extLst>
                </a:gridCol>
                <a:gridCol w="841356">
                  <a:extLst>
                    <a:ext uri="{9D8B030D-6E8A-4147-A177-3AD203B41FA5}">
                      <a16:colId xmlns:a16="http://schemas.microsoft.com/office/drawing/2014/main" val="3414568490"/>
                    </a:ext>
                  </a:extLst>
                </a:gridCol>
                <a:gridCol w="841356">
                  <a:extLst>
                    <a:ext uri="{9D8B030D-6E8A-4147-A177-3AD203B41FA5}">
                      <a16:colId xmlns:a16="http://schemas.microsoft.com/office/drawing/2014/main" val="38345945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(тыс.руб.) %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г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од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г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од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г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од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и неналоговые доходы</a:t>
                      </a:r>
                      <a:endParaRPr kumimoji="0" lang="ru-RU" sz="12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3 400,6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2,6 %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4 374,6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3,2 %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4 679,3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3,3 %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  <a:endParaRPr kumimoji="0" lang="ru-RU" sz="12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127 321,7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97,4 %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133 337,1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96,8 %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139 204,5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96,7 %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Итого доходов 	</a:t>
                      </a:r>
                      <a:endParaRPr kumimoji="0" lang="ru-RU" sz="12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130 722</a:t>
                      </a:r>
                      <a:r>
                        <a:rPr lang="ru-RU" sz="1200" b="0" baseline="0" dirty="0">
                          <a:latin typeface="Times New Roman" pitchFamily="18" charset="0"/>
                          <a:cs typeface="Times New Roman" pitchFamily="18" charset="0"/>
                        </a:rPr>
                        <a:t>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137 712</a:t>
                      </a:r>
                      <a:r>
                        <a:rPr lang="ru-RU" sz="1200" b="0" baseline="0" dirty="0">
                          <a:latin typeface="Times New Roman" pitchFamily="18" charset="0"/>
                          <a:cs typeface="Times New Roman" pitchFamily="18" charset="0"/>
                        </a:rPr>
                        <a:t>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143 883</a:t>
                      </a:r>
                      <a:r>
                        <a:rPr lang="ru-RU" sz="1200" b="0" baseline="0" dirty="0">
                          <a:latin typeface="Times New Roman" pitchFamily="18" charset="0"/>
                          <a:cs typeface="Times New Roman" pitchFamily="18" charset="0"/>
                        </a:rPr>
                        <a:t>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rtl="0" eaLnBrk="1" latinLnBrk="0" hangingPunct="1"/>
            <a:r>
              <a:rPr lang="ru-RU" sz="3200" b="1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Структура доходов</a:t>
            </a:r>
            <a:r>
              <a:rPr lang="en-US" sz="3200" b="1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ru-RU" sz="3200" b="1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бюджета</a:t>
            </a:r>
            <a:endParaRPr lang="ru-RU" sz="320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  <a:p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FED5366-FC43-4B13-A960-06EA9766E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8105947"/>
              </p:ext>
            </p:extLst>
          </p:nvPr>
        </p:nvGraphicFramePr>
        <p:xfrm>
          <a:off x="611559" y="2996952"/>
          <a:ext cx="7992887" cy="2743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26487">
                  <a:extLst>
                    <a:ext uri="{9D8B030D-6E8A-4147-A177-3AD203B41FA5}">
                      <a16:colId xmlns:a16="http://schemas.microsoft.com/office/drawing/2014/main" val="2214401183"/>
                    </a:ext>
                  </a:extLst>
                </a:gridCol>
                <a:gridCol w="844400">
                  <a:extLst>
                    <a:ext uri="{9D8B030D-6E8A-4147-A177-3AD203B41FA5}">
                      <a16:colId xmlns:a16="http://schemas.microsoft.com/office/drawing/2014/main" val="4006545793"/>
                    </a:ext>
                  </a:extLst>
                </a:gridCol>
                <a:gridCol w="844400">
                  <a:extLst>
                    <a:ext uri="{9D8B030D-6E8A-4147-A177-3AD203B41FA5}">
                      <a16:colId xmlns:a16="http://schemas.microsoft.com/office/drawing/2014/main" val="1963101548"/>
                    </a:ext>
                  </a:extLst>
                </a:gridCol>
                <a:gridCol w="844400">
                  <a:extLst>
                    <a:ext uri="{9D8B030D-6E8A-4147-A177-3AD203B41FA5}">
                      <a16:colId xmlns:a16="http://schemas.microsoft.com/office/drawing/2014/main" val="2112689891"/>
                    </a:ext>
                  </a:extLst>
                </a:gridCol>
                <a:gridCol w="844400">
                  <a:extLst>
                    <a:ext uri="{9D8B030D-6E8A-4147-A177-3AD203B41FA5}">
                      <a16:colId xmlns:a16="http://schemas.microsoft.com/office/drawing/2014/main" val="588829538"/>
                    </a:ext>
                  </a:extLst>
                </a:gridCol>
                <a:gridCol w="844400">
                  <a:extLst>
                    <a:ext uri="{9D8B030D-6E8A-4147-A177-3AD203B41FA5}">
                      <a16:colId xmlns:a16="http://schemas.microsoft.com/office/drawing/2014/main" val="3019587805"/>
                    </a:ext>
                  </a:extLst>
                </a:gridCol>
                <a:gridCol w="844400">
                  <a:extLst>
                    <a:ext uri="{9D8B030D-6E8A-4147-A177-3AD203B41FA5}">
                      <a16:colId xmlns:a16="http://schemas.microsoft.com/office/drawing/2014/main" val="207959282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 доходы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3 150, 6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4 125,2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4 429,3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070202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 на доходы физических лиц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3 150, 6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4 125,2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4 429,3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920572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Неналоговые доходы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42996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Безвозмездные поступления 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127 321,7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133 337,1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139 204,5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490865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Субвенции бюджетам субъектов          Российской Федерации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23 858,2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25 019,0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26 162,1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788326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Дотации бюджетам бюджетной 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Российской Федерации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103 463,5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79,2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108 318,1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113 042,4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282668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864096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ru-RU" sz="3200" b="1" dirty="0">
                <a:latin typeface="Times New Roman"/>
                <a:ea typeface="+mn-ea"/>
                <a:cs typeface="Times New Roman"/>
              </a:rPr>
              <a:t>Структура доходной части бюджета</a:t>
            </a:r>
            <a:endParaRPr lang="ru-RU" sz="320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  <a:p>
            <a:endParaRPr 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2AB6434-A633-4A6B-966F-5BA493D43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822113"/>
              </p:ext>
            </p:extLst>
          </p:nvPr>
        </p:nvGraphicFramePr>
        <p:xfrm>
          <a:off x="457200" y="1504950"/>
          <a:ext cx="8435280" cy="461122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7664">
                  <a:extLst>
                    <a:ext uri="{9D8B030D-6E8A-4147-A177-3AD203B41FA5}">
                      <a16:colId xmlns:a16="http://schemas.microsoft.com/office/drawing/2014/main" val="2076586454"/>
                    </a:ext>
                  </a:extLst>
                </a:gridCol>
                <a:gridCol w="1713467">
                  <a:extLst>
                    <a:ext uri="{9D8B030D-6E8A-4147-A177-3AD203B41FA5}">
                      <a16:colId xmlns:a16="http://schemas.microsoft.com/office/drawing/2014/main" val="453010819"/>
                    </a:ext>
                  </a:extLst>
                </a:gridCol>
                <a:gridCol w="695693">
                  <a:extLst>
                    <a:ext uri="{9D8B030D-6E8A-4147-A177-3AD203B41FA5}">
                      <a16:colId xmlns:a16="http://schemas.microsoft.com/office/drawing/2014/main" val="880741575"/>
                    </a:ext>
                  </a:extLst>
                </a:gridCol>
                <a:gridCol w="450913">
                  <a:extLst>
                    <a:ext uri="{9D8B030D-6E8A-4147-A177-3AD203B41FA5}">
                      <a16:colId xmlns:a16="http://schemas.microsoft.com/office/drawing/2014/main" val="724766351"/>
                    </a:ext>
                  </a:extLst>
                </a:gridCol>
                <a:gridCol w="747226">
                  <a:extLst>
                    <a:ext uri="{9D8B030D-6E8A-4147-A177-3AD203B41FA5}">
                      <a16:colId xmlns:a16="http://schemas.microsoft.com/office/drawing/2014/main" val="2791276644"/>
                    </a:ext>
                  </a:extLst>
                </a:gridCol>
                <a:gridCol w="492783">
                  <a:extLst>
                    <a:ext uri="{9D8B030D-6E8A-4147-A177-3AD203B41FA5}">
                      <a16:colId xmlns:a16="http://schemas.microsoft.com/office/drawing/2014/main" val="1119299628"/>
                    </a:ext>
                  </a:extLst>
                </a:gridCol>
                <a:gridCol w="760110">
                  <a:extLst>
                    <a:ext uri="{9D8B030D-6E8A-4147-A177-3AD203B41FA5}">
                      <a16:colId xmlns:a16="http://schemas.microsoft.com/office/drawing/2014/main" val="981323567"/>
                    </a:ext>
                  </a:extLst>
                </a:gridCol>
                <a:gridCol w="592627">
                  <a:extLst>
                    <a:ext uri="{9D8B030D-6E8A-4147-A177-3AD203B41FA5}">
                      <a16:colId xmlns:a16="http://schemas.microsoft.com/office/drawing/2014/main" val="3897825308"/>
                    </a:ext>
                  </a:extLst>
                </a:gridCol>
                <a:gridCol w="801979">
                  <a:extLst>
                    <a:ext uri="{9D8B030D-6E8A-4147-A177-3AD203B41FA5}">
                      <a16:colId xmlns:a16="http://schemas.microsoft.com/office/drawing/2014/main" val="4201385198"/>
                    </a:ext>
                  </a:extLst>
                </a:gridCol>
                <a:gridCol w="592627">
                  <a:extLst>
                    <a:ext uri="{9D8B030D-6E8A-4147-A177-3AD203B41FA5}">
                      <a16:colId xmlns:a16="http://schemas.microsoft.com/office/drawing/2014/main" val="3430954778"/>
                    </a:ext>
                  </a:extLst>
                </a:gridCol>
                <a:gridCol w="763330">
                  <a:extLst>
                    <a:ext uri="{9D8B030D-6E8A-4147-A177-3AD203B41FA5}">
                      <a16:colId xmlns:a16="http://schemas.microsoft.com/office/drawing/2014/main" val="348572699"/>
                    </a:ext>
                  </a:extLst>
                </a:gridCol>
                <a:gridCol w="566861">
                  <a:extLst>
                    <a:ext uri="{9D8B030D-6E8A-4147-A177-3AD203B41FA5}">
                      <a16:colId xmlns:a16="http://schemas.microsoft.com/office/drawing/2014/main" val="3157213315"/>
                    </a:ext>
                  </a:extLst>
                </a:gridCol>
              </a:tblGrid>
              <a:tr h="5123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>
                          <a:effectLst/>
                        </a:rPr>
                        <a:t>№ п/п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>
                          <a:effectLst/>
                        </a:rPr>
                        <a:t>Наименование источника доходов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Отчет    2021 год                                      (тыс.руб.)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Уд. вес%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Отчет     2022 год                                      (тыс.руб.)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Уд. вес%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Бюджет     2023 год                                      (тыс.руб.)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Уд. вес%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прогноз     2024 год                                      (тыс.руб.)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Уд. вес%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прогноз     2025 год                                      (тыс.руб.)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Уд. вес%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val="2480221342"/>
                  </a:ext>
                </a:extLst>
              </a:tr>
              <a:tr h="5123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ДОХОДЫ, всего: (</a:t>
                      </a:r>
                      <a:r>
                        <a:rPr lang="en-US" sz="1100" u="none" strike="noStrike">
                          <a:effectLst/>
                        </a:rPr>
                        <a:t>I+II)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112 861,6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118 988,4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130 722,3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137 712,3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143 883,8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val="3555993993"/>
                  </a:ext>
                </a:extLst>
              </a:tr>
              <a:tr h="51235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>
                          <a:effectLst/>
                        </a:rPr>
                        <a:t>I.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Налоговые и неналоговые доходы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2 978,5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4 248,9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3 400,6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4 375,2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3,2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4 679,3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3,3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val="1848353941"/>
                  </a:ext>
                </a:extLst>
              </a:tr>
              <a:tr h="5123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Налог на доходы физических лиц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2 472,5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2 901,0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3 150,6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4 125,2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3,0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4 429,3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3,1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val="2439675705"/>
                  </a:ext>
                </a:extLst>
              </a:tr>
              <a:tr h="5123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2.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Доходы от компенсации затрат государства, почие доходы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251,0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1 327,8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230,0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230,0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0,2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230,0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0,2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val="4145284410"/>
                  </a:ext>
                </a:extLst>
              </a:tr>
              <a:tr h="5123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Штрафы, санкции, возмещение ущерба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255,0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0,2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20,1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0,02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20,0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0,02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20,0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0,01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20,0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0,01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val="980718091"/>
                  </a:ext>
                </a:extLst>
              </a:tr>
              <a:tr h="51235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>
                          <a:effectLst/>
                        </a:rPr>
                        <a:t>II.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Безвозмездные поступления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109 883,1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97,4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114 739,5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96,4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127 321,7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97,4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133 337,1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96,8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139 204,5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96,7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val="643615370"/>
                  </a:ext>
                </a:extLst>
              </a:tr>
              <a:tr h="5123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Субвенции бюджетам субъектов Российской Федерации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19 855,6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17,6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20 414,0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17,2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23 858,2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18,3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25 019,0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18,2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26 162,1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18,2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val="3819946401"/>
                  </a:ext>
                </a:extLst>
              </a:tr>
              <a:tr h="5123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Дотации бюджетам бюджетной системы Российской Федерации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90 027,5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79,8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94 325,5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79,3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103 463,5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79,1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108 318,1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78,7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113 042,4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78,6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val="264126186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11404</TotalTime>
  <Words>1165</Words>
  <Application>Microsoft Office PowerPoint</Application>
  <PresentationFormat>Экран (4:3)</PresentationFormat>
  <Paragraphs>379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«Бюджет для граждан» муниципального образования Балканский  на 2023 год и плановый период 2024-2025 года  </vt:lpstr>
      <vt:lpstr>  Уважаемые жители муниципального округа Балканский!  </vt:lpstr>
      <vt:lpstr>Основные понятия </vt:lpstr>
      <vt:lpstr>Основные понятия  </vt:lpstr>
      <vt:lpstr>Основные характеристики бюджета, тыс.руб. </vt:lpstr>
      <vt:lpstr>Доходы бюджета </vt:lpstr>
      <vt:lpstr>Динамика поступления доходов </vt:lpstr>
      <vt:lpstr>Структура доходов бюджета </vt:lpstr>
      <vt:lpstr>Структура доходной части бюджета </vt:lpstr>
      <vt:lpstr>Расходы бюджета</vt:lpstr>
      <vt:lpstr>Разделы классификации расходов бюджета муниципального образования Балканский </vt:lpstr>
      <vt:lpstr>Динамика расходов бюджета</vt:lpstr>
      <vt:lpstr>Структура расходов бюджета на 2023 год </vt:lpstr>
      <vt:lpstr>Структура расходов на благоустройство на 2023 год  </vt:lpstr>
      <vt:lpstr>Структура расходов на культуру и образование на 2023 год</vt:lpstr>
      <vt:lpstr>Структура расходов на социальную политику  на 2023 год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Карина Быханова</dc:creator>
  <cp:lastModifiedBy>Ярослав Скрипниченко</cp:lastModifiedBy>
  <cp:revision>716</cp:revision>
  <cp:lastPrinted>2023-05-16T07:54:59Z</cp:lastPrinted>
  <dcterms:created xsi:type="dcterms:W3CDTF">2019-03-21T07:49:10Z</dcterms:created>
  <dcterms:modified xsi:type="dcterms:W3CDTF">2023-05-18T08:33:42Z</dcterms:modified>
</cp:coreProperties>
</file>