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71" r:id="rId10"/>
    <p:sldId id="263" r:id="rId11"/>
    <p:sldId id="264" r:id="rId12"/>
    <p:sldId id="265" r:id="rId13"/>
    <p:sldId id="266" r:id="rId14"/>
    <p:sldId id="269" r:id="rId15"/>
    <p:sldId id="267" r:id="rId16"/>
    <p:sldId id="273" r:id="rId17"/>
    <p:sldId id="274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9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6-5964-4731-A422-191DCD4029A9}"/>
              </c:ext>
            </c:extLst>
          </c:dPt>
          <c:dPt>
            <c:idx val="1"/>
            <c:bubble3D val="0"/>
            <c:explosion val="1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4-5964-4731-A422-191DCD4029A9}"/>
              </c:ext>
            </c:extLst>
          </c:dPt>
          <c:dPt>
            <c:idx val="2"/>
            <c:bubble3D val="0"/>
            <c:explosion val="17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5-5964-4731-A422-191DCD4029A9}"/>
              </c:ext>
            </c:extLst>
          </c:dPt>
          <c:dPt>
            <c:idx val="3"/>
            <c:bubble3D val="0"/>
            <c:explosion val="1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A-5964-4731-A422-191DCD4029A9}"/>
              </c:ext>
            </c:extLst>
          </c:dPt>
          <c:dPt>
            <c:idx val="4"/>
            <c:bubble3D val="0"/>
            <c:explosion val="17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9-5964-4731-A422-191DCD4029A9}"/>
              </c:ext>
            </c:extLst>
          </c:dPt>
          <c:dPt>
            <c:idx val="5"/>
            <c:bubble3D val="0"/>
            <c:explosion val="1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8-5964-4731-A422-191DCD4029A9}"/>
              </c:ext>
            </c:extLst>
          </c:dPt>
          <c:dPt>
            <c:idx val="6"/>
            <c:bubble3D val="0"/>
            <c:explosion val="19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7-5964-4731-A422-191DCD4029A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EEE0701-1AAE-4E20-9AB6-4E0D055CE66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6-5964-4731-A422-191DCD4029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DD35AB4-B225-45D8-913E-97CBEFD1DC3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5964-4731-A422-191DCD4029A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FAA70C8-BB78-41AE-B06F-0635AB488AB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5964-4731-A422-191DCD4029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3FE06D7-7C0D-4CE2-9AC6-5E4C9AA0381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A-5964-4731-A422-191DCD4029A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A3C8F24-B4E2-4653-8BDB-AC51CC8C13D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5964-4731-A422-191DCD4029A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4BA88B3-9077-4DC3-B9B6-0D1248F658E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5964-4731-A422-191DCD4029A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53923F6-02D1-4C3D-8F3B-6010E457369E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5964-4731-A422-191DCD402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расходов 2017'!$A$8:$A$13</c:f>
              <c:strCache>
                <c:ptCount val="6"/>
                <c:pt idx="0">
                  <c:v>Общегосударственные вопросы</c:v>
                </c:pt>
                <c:pt idx="1">
                  <c:v>Благоустройство</c:v>
                </c:pt>
                <c:pt idx="2">
                  <c:v>Образование</c:v>
                </c:pt>
                <c:pt idx="3">
                  <c:v>Культура, кинематография, физическая культура и спорт, нац.безопасность и правоохран.деятельность</c:v>
                </c:pt>
                <c:pt idx="4">
                  <c:v>Социальная политика</c:v>
                </c:pt>
                <c:pt idx="5">
                  <c:v>Средства массовой информации</c:v>
                </c:pt>
              </c:strCache>
            </c:strRef>
          </c:cat>
          <c:val>
            <c:numRef>
              <c:f>'Структура расходов 2017'!$B$8:$B$13</c:f>
              <c:numCache>
                <c:formatCode>0.0%</c:formatCode>
                <c:ptCount val="6"/>
                <c:pt idx="0">
                  <c:v>0.33900000000000002</c:v>
                </c:pt>
                <c:pt idx="1">
                  <c:v>0.35499999999999998</c:v>
                </c:pt>
                <c:pt idx="2">
                  <c:v>0.13</c:v>
                </c:pt>
                <c:pt idx="3">
                  <c:v>2.1000000000000001E-2</c:v>
                </c:pt>
                <c:pt idx="4">
                  <c:v>0.13600000000000001</c:v>
                </c:pt>
                <c:pt idx="5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964-4731-A422-191DCD4029A9}"/>
            </c:ext>
          </c:extLst>
        </c:ser>
        <c:ser>
          <c:idx val="1"/>
          <c:order val="1"/>
          <c:tx>
            <c:strRef>
              <c:f>'Структура расходов 2017'!$A$8:$A$13</c:f>
              <c:strCache>
                <c:ptCount val="6"/>
                <c:pt idx="0">
                  <c:v>Общегосударственные вопросы</c:v>
                </c:pt>
                <c:pt idx="1">
                  <c:v>Благоустройство</c:v>
                </c:pt>
                <c:pt idx="2">
                  <c:v>Образование</c:v>
                </c:pt>
                <c:pt idx="3">
                  <c:v>Культура, кинематография, физическая культура и спорт, нац.безопасность и правоохран.деятельность</c:v>
                </c:pt>
                <c:pt idx="4">
                  <c:v>Социальная политика</c:v>
                </c:pt>
                <c:pt idx="5">
                  <c:v>Средства массовой информации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501A-437C-AB6A-AF360D6A0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3-5964-4731-A422-191DCD4029A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0291607810771E-2"/>
          <c:y val="0.70664481724252848"/>
          <c:w val="0.95431592256944997"/>
          <c:h val="0.27924563937340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E7B-4025-86F7-E08688F9F26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E7B-4025-86F7-E08688F9F26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E7B-4025-86F7-E08688F9F26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E7B-4025-86F7-E08688F9F26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E7B-4025-86F7-E08688F9F26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E7B-4025-86F7-E08688F9F26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9E7B-4025-86F7-E08688F9F2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7B-4025-86F7-E08688F9F2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7A816B-3986-4BE0-BE52-FC8526EBE583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7B-4025-86F7-E08688F9F263}"/>
                </c:ext>
              </c:extLst>
            </c:dLbl>
            <c:dLbl>
              <c:idx val="5"/>
              <c:layout>
                <c:manualLayout>
                  <c:x val="5.7746406677487504E-2"/>
                  <c:y val="-9.41114044111828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7B-4025-86F7-E08688F9F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расходов 2017'!$A$20:$A$24</c:f>
              <c:strCache>
                <c:ptCount val="5"/>
                <c:pt idx="1">
                  <c:v>Уборка и санитарная очистка территории</c:v>
                </c:pt>
                <c:pt idx="2">
                  <c:v>Текущий ремонт придомовых территорий</c:v>
                </c:pt>
                <c:pt idx="3">
                  <c:v>Озеленение территории</c:v>
                </c:pt>
                <c:pt idx="4">
                  <c:v>Обустройство территорий детских и спортивных площадок, МАФ</c:v>
                </c:pt>
              </c:strCache>
              <c:extLst/>
            </c:strRef>
          </c:cat>
          <c:val>
            <c:numRef>
              <c:f>'Структура расходов 2017'!$B$20:$B$24</c:f>
              <c:numCache>
                <c:formatCode>0.0%</c:formatCode>
                <c:ptCount val="5"/>
                <c:pt idx="1">
                  <c:v>0.25700000000000001</c:v>
                </c:pt>
                <c:pt idx="2">
                  <c:v>0.59699999999999998</c:v>
                </c:pt>
                <c:pt idx="3">
                  <c:v>2.6800000000000001E-2</c:v>
                </c:pt>
                <c:pt idx="4">
                  <c:v>0.1187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9E7B-4025-86F7-E08688F9F2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4576361434095397"/>
          <c:y val="0.75123400352713743"/>
          <c:w val="0.6023643036952534"/>
          <c:h val="0.23530606678951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5373027769227946E-4"/>
          <c:w val="1"/>
          <c:h val="0.796002843394576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4A7-48A5-9B35-50968682CB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A7-48A5-9B35-50968682CBD2}"/>
              </c:ext>
            </c:extLst>
          </c:dPt>
          <c:dPt>
            <c:idx val="2"/>
            <c:bubble3D val="0"/>
            <c:explosion val="23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4A7-48A5-9B35-50968682CBD2}"/>
              </c:ext>
            </c:extLst>
          </c:dPt>
          <c:dLbls>
            <c:dLbl>
              <c:idx val="2"/>
              <c:layout>
                <c:manualLayout>
                  <c:x val="9.15751312335958E-2"/>
                  <c:y val="-0.13456802274715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A7-48A5-9B35-50968682C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расходов 2017'!$A$35:$A$37</c:f>
              <c:strCache>
                <c:ptCount val="3"/>
                <c:pt idx="0">
                  <c:v>Военно-патриотическое воспитание граждан, другие вопросы в области образования</c:v>
                </c:pt>
                <c:pt idx="1">
                  <c:v>Организация и проведение досуговых мероприятий</c:v>
                </c:pt>
                <c:pt idx="2">
                  <c:v>Культура</c:v>
                </c:pt>
              </c:strCache>
            </c:strRef>
          </c:cat>
          <c:val>
            <c:numRef>
              <c:f>'Структура расходов 2017'!$B$35:$B$37</c:f>
              <c:numCache>
                <c:formatCode>0.0%</c:formatCode>
                <c:ptCount val="3"/>
                <c:pt idx="0">
                  <c:v>9.0999999999999998E-2</c:v>
                </c:pt>
                <c:pt idx="1">
                  <c:v>0.81899999999999995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A7-48A5-9B35-50968682C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690094293768832E-3"/>
          <c:y val="0.66449826653247679"/>
          <c:w val="0.87445951200544381"/>
          <c:h val="0.33550173346752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D2CD-4594-A922-6824D8F4DACD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CD-4594-A922-6824D8F4DA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2CD-4594-A922-6824D8F4DACD}"/>
              </c:ext>
            </c:extLst>
          </c:dPt>
          <c:dLbls>
            <c:dLbl>
              <c:idx val="0"/>
              <c:layout>
                <c:manualLayout>
                  <c:x val="-2.728946255712696E-2"/>
                  <c:y val="7.958649436966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CD-4594-A922-6824D8F4DAC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CD-4594-A922-6824D8F4DAC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CD-4594-A922-6824D8F4D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расходов 2017'!$A$62:$A$64</c:f>
              <c:strCache>
                <c:ptCount val="3"/>
                <c:pt idx="0">
                  <c:v>Доплаты к пенсиям</c:v>
                </c:pt>
                <c:pt idx="1">
                  <c:v>Выплаты вознаграждения приемным родителям</c:v>
                </c:pt>
                <c:pt idx="2">
                  <c:v>Выплаты денежных средств на содержание ребенка</c:v>
                </c:pt>
              </c:strCache>
            </c:strRef>
          </c:cat>
          <c:val>
            <c:numRef>
              <c:f>'Структура расходов 2017'!$B$62:$B$64</c:f>
              <c:numCache>
                <c:formatCode>0.0%</c:formatCode>
                <c:ptCount val="3"/>
                <c:pt idx="0">
                  <c:v>0.129</c:v>
                </c:pt>
                <c:pt idx="1">
                  <c:v>0.23100000000000001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CD-4594-A922-6824D8F4D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055555555555561E-2"/>
          <c:y val="0.76579059432252694"/>
          <c:w val="0.3505737095363079"/>
          <c:h val="0.22743219597550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3528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 eaLnBrk="1" latinLnBrk="0" hangingPunct="1"/>
            <a:r>
              <a:rPr lang="ru-RU" sz="40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  <a:t>«Бюджет для граждан»</a:t>
            </a:r>
            <a:endParaRPr lang="ru-RU" dirty="0"/>
          </a:p>
          <a:p>
            <a:pPr rtl="0" eaLnBrk="1" latinLnBrk="0" hangingPunct="1"/>
            <a:r>
              <a:rPr lang="ru-RU" sz="40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  <a:t>муниципального образования Балканский</a:t>
            </a:r>
            <a:endParaRPr lang="ru-RU" dirty="0"/>
          </a:p>
          <a:p>
            <a:pPr rtl="0" eaLnBrk="1" latinLnBrk="0" hangingPunct="1"/>
            <a:r>
              <a:rPr lang="ru-RU" sz="40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  <a:t> на 2022 год и плановый период 2023-2024 года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2518" cy="11612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68760"/>
            <a:ext cx="60304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РАСХОДЫ БЮДЖЕТА - расходуемые из бюджета денежные средства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348880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распределены по: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576" y="3429000"/>
            <a:ext cx="2232248" cy="21602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3707904" y="4149080"/>
            <a:ext cx="1944216" cy="1800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72200" y="3429000"/>
            <a:ext cx="2088232" cy="20162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41818" y="4653136"/>
            <a:ext cx="1780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Главным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распорядителям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бюджетных средств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7294" y="4149080"/>
            <a:ext cx="1664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Муниципальным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программам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28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Разделы классификации расходов бюджета</a:t>
            </a:r>
            <a:br>
              <a:rPr lang="ru-RU" sz="28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8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муниципального образования Балканский</a:t>
            </a:r>
            <a:endParaRPr lang="ru-RU" sz="28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67279B-BCB6-4C66-8AC4-4CE5B00584DE}"/>
              </a:ext>
            </a:extLst>
          </p:cNvPr>
          <p:cNvSpPr/>
          <p:nvPr/>
        </p:nvSpPr>
        <p:spPr>
          <a:xfrm>
            <a:off x="1115616" y="2060848"/>
            <a:ext cx="698477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01 00 «Общегосударственные вопросы»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03 00 «Национальная безопасность и правоохранительная деятельность»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04 00 «Национальная экономика»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05 00 «Жилищно-коммунальное хозяйство»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07 00 «Образование»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08 00 «Культура, кинематография»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00 «Социальная политика»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11 00 «Физическая культура и спорт»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12 00 «Средства массовой информации»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508145"/>
              </p:ext>
            </p:extLst>
          </p:nvPr>
        </p:nvGraphicFramePr>
        <p:xfrm>
          <a:off x="354122" y="2135498"/>
          <a:ext cx="8570092" cy="451967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498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Исполнено за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2020 год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 ( тыс.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Исполнено за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2021 год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 ( тыс.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Исполнено за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2022 год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 ( тыс.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34 081,0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37 526,6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38 218,0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6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НАЦИОНАЛЬНАЯ БЕЗОПАСНОСТЬ И </a:t>
                      </a:r>
                      <a:r>
                        <a:rPr lang="ru-RU" sz="12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121,5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172,9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ЖИЛИЩНО-КОММУНАЛЬНОЕ</a:t>
                      </a:r>
                      <a:r>
                        <a:rPr lang="ru-RU" sz="12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31 900,4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41 195,0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40 242,0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14 097,8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14 197,9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СОЦИАЛЬНАЯ ПОЛИТИКА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14 484,5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17 139,8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17 317,5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ФИЗИЧЕСКАЯ КУЛЬТУРА ,СПОРТ КИНЕМАТОГРАФИЯ</a:t>
                      </a:r>
                      <a:r>
                        <a:rPr lang="ru-RU" sz="12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И КУЛЬУТРА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4 681,8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/>
                        <a:t>1 737,3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4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СРЕДСТВА МАССОВОЙ ИНФОРМАЦИИ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1 947,9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Всего расходов: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101 350,6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112 861,6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/>
                        <a:t>113 952,0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725">
                <a:tc gridSpan="4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027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Динамика расходов бюджета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Структура расходов бюджета за 2022 год</a:t>
            </a:r>
            <a:endParaRPr lang="ru-RU" sz="32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E975936-F4FE-4ADC-AFCE-0E6F3AA4F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483180"/>
              </p:ext>
            </p:extLst>
          </p:nvPr>
        </p:nvGraphicFramePr>
        <p:xfrm>
          <a:off x="683568" y="1196752"/>
          <a:ext cx="75608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5369" y="786975"/>
            <a:ext cx="8229600" cy="566936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ru-RU" sz="28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Структура расходов на благоустройство в 2022 году </a:t>
            </a:r>
            <a:endParaRPr lang="ru-RU" sz="28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5612B3B-7070-41FC-9014-9C1BFE19F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538623"/>
              </p:ext>
            </p:extLst>
          </p:nvPr>
        </p:nvGraphicFramePr>
        <p:xfrm>
          <a:off x="107504" y="1196752"/>
          <a:ext cx="885698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и образование за 2022 год</a:t>
            </a: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904503"/>
              </p:ext>
            </p:extLst>
          </p:nvPr>
        </p:nvGraphicFramePr>
        <p:xfrm>
          <a:off x="683568" y="1700808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 2022 год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656831"/>
              </p:ext>
            </p:extLst>
          </p:nvPr>
        </p:nvGraphicFramePr>
        <p:xfrm>
          <a:off x="251520" y="1556792"/>
          <a:ext cx="889248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780928"/>
            <a:ext cx="6624736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64502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1588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к бюджету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2022 год и плановый период  2023-2024 года является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88900" indent="-1588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Местная администрация муниципального образования Балканский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ru-RU" sz="4400" kern="1200" dirty="0">
                <a:solidFill>
                  <a:schemeClr val="lt1"/>
                </a:solidFill>
                <a:latin typeface="Times New Roman"/>
                <a:ea typeface="+mn-ea"/>
                <a:cs typeface="Times New Roman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63" y="1268760"/>
            <a:ext cx="89553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основными пожеланиями бюджета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муниципального образования Балканский на 2022 год и плановый период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2023-2024 годов. Местная администрация МО Балканский, публикуя презентацию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бюджету на 2022 год и на плановый период 2023 - 2024 годов, надеется,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представление бюджета и бюджетного процесса в понятной для жителей форме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повысит уровень общественного участия граждан в бюджетном процессе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муниципального образования Балканский.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7"/>
          <a:stretch/>
        </p:blipFill>
        <p:spPr>
          <a:xfrm>
            <a:off x="4139952" y="4173690"/>
            <a:ext cx="4788024" cy="2309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3052163" cy="2406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 eaLnBrk="1" latinLnBrk="0" hangingPunct="1"/>
            <a:br>
              <a:rPr lang="ru-RU" sz="24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</a:br>
            <a:br>
              <a:rPr lang="ru-RU" sz="24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4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  <a:t>Уважаемые жители муниципального округа Балканский!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140968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-поступающие 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денежные средства</a:t>
            </a:r>
          </a:p>
        </p:txBody>
      </p:sp>
      <p:pic>
        <p:nvPicPr>
          <p:cNvPr id="1026" name="Picture 2" descr="C:\Users\k.bykhanova\Desktop\RR5709-000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1384399" cy="1371814"/>
          </a:xfrm>
          <a:prstGeom prst="rect">
            <a:avLst/>
          </a:prstGeom>
          <a:noFill/>
        </p:spPr>
      </p:pic>
      <p:pic>
        <p:nvPicPr>
          <p:cNvPr id="7" name="Picture 2" descr="C:\Users\k.bykhanova\Desktop\RR5709-000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1384399" cy="13718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3140968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-выплачиваемые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бюджета денежные средства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005064"/>
            <a:ext cx="662473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Дефицит бюджета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Профицит бюджета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5373216"/>
            <a:ext cx="8357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Бюджета – это его сбалансированность!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Основные понятия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060848"/>
            <a:ext cx="3312368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 Балканский составляется сроком на 3 года – очередной финансовый год и плановый период.</a:t>
            </a:r>
          </a:p>
          <a:p>
            <a:pPr indent="446088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Среднесрочный финансовый план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 Балканский – составляется сроком на 3 года – очередной финансовый год и плановый период.</a:t>
            </a:r>
          </a:p>
          <a:p>
            <a:pPr indent="446088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два финансовых года, следующих за очередным финансовым годом.</a:t>
            </a:r>
          </a:p>
        </p:txBody>
      </p:sp>
      <p:pic>
        <p:nvPicPr>
          <p:cNvPr id="2050" name="Picture 2" descr="C:\Users\k.bykhanova\Desktop\3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372" y="2204864"/>
            <a:ext cx="5178221" cy="344721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40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Основные понятия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755576" y="1844824"/>
            <a:ext cx="2428892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785786" y="3214686"/>
            <a:ext cx="2428892" cy="78581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27584" y="4365104"/>
            <a:ext cx="2428892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Дефицит(-), профицит (+)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5517232"/>
            <a:ext cx="864096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Приоритетом бюджетной политики при формировании расходной части бюджета в 2022 году остается ее социальная направленность. Более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37% расходов в трехлетнем периоде планируется направлять на благоустройство, более 30% планируется направить на социальную политику, образование, культуру, физкультуру и спорт.</a:t>
            </a: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611560" y="324689"/>
            <a:ext cx="8229600" cy="574915"/>
          </a:xfrm>
        </p:spPr>
        <p:txBody>
          <a:bodyPr/>
          <a:lstStyle/>
          <a:p>
            <a:pPr rtl="0" eaLnBrk="1" latinLnBrk="0" hangingPunct="1"/>
            <a:r>
              <a:rPr lang="ru-RU" sz="24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Основные характеристики бюджета, тыс.руб.</a:t>
            </a:r>
            <a:endParaRPr lang="ru-RU" sz="24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AB78B49-F608-452D-8008-3A1C83FBAA3B}"/>
              </a:ext>
            </a:extLst>
          </p:cNvPr>
          <p:cNvSpPr/>
          <p:nvPr/>
        </p:nvSpPr>
        <p:spPr>
          <a:xfrm>
            <a:off x="3683647" y="1840268"/>
            <a:ext cx="121444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2020 год</a:t>
            </a:r>
          </a:p>
        </p:txBody>
      </p:sp>
      <p:sp>
        <p:nvSpPr>
          <p:cNvPr id="36" name="Блок-схема: магнитный диск 35">
            <a:extLst>
              <a:ext uri="{FF2B5EF4-FFF2-40B4-BE49-F238E27FC236}">
                <a16:creationId xmlns:a16="http://schemas.microsoft.com/office/drawing/2014/main" id="{9BEBE9CB-0AC3-4570-BA31-0E859A205D6B}"/>
              </a:ext>
            </a:extLst>
          </p:cNvPr>
          <p:cNvSpPr/>
          <p:nvPr/>
        </p:nvSpPr>
        <p:spPr>
          <a:xfrm>
            <a:off x="3589979" y="3352436"/>
            <a:ext cx="1357322" cy="71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101 350,6</a:t>
            </a:r>
          </a:p>
        </p:txBody>
      </p:sp>
      <p:sp>
        <p:nvSpPr>
          <p:cNvPr id="37" name="Блок-схема: магнитный диск 36">
            <a:extLst>
              <a:ext uri="{FF2B5EF4-FFF2-40B4-BE49-F238E27FC236}">
                <a16:creationId xmlns:a16="http://schemas.microsoft.com/office/drawing/2014/main" id="{BC5B7A57-6D23-49FF-A7EB-ABC78593B4F0}"/>
              </a:ext>
            </a:extLst>
          </p:cNvPr>
          <p:cNvSpPr/>
          <p:nvPr/>
        </p:nvSpPr>
        <p:spPr>
          <a:xfrm>
            <a:off x="3611639" y="2416332"/>
            <a:ext cx="1285884" cy="6429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107 876,8</a:t>
            </a:r>
          </a:p>
        </p:txBody>
      </p:sp>
      <p:sp>
        <p:nvSpPr>
          <p:cNvPr id="38" name="Блок-схема: магнитный диск 37">
            <a:extLst>
              <a:ext uri="{FF2B5EF4-FFF2-40B4-BE49-F238E27FC236}">
                <a16:creationId xmlns:a16="http://schemas.microsoft.com/office/drawing/2014/main" id="{C966A5E3-44A3-4CF6-B783-7E37A2AF6167}"/>
              </a:ext>
            </a:extLst>
          </p:cNvPr>
          <p:cNvSpPr/>
          <p:nvPr/>
        </p:nvSpPr>
        <p:spPr>
          <a:xfrm>
            <a:off x="3589979" y="4443950"/>
            <a:ext cx="1357322" cy="5532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+6 526,2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6921D17-49A9-48BC-810D-FBE1BE53C060}"/>
              </a:ext>
            </a:extLst>
          </p:cNvPr>
          <p:cNvSpPr/>
          <p:nvPr/>
        </p:nvSpPr>
        <p:spPr>
          <a:xfrm>
            <a:off x="5469534" y="1840268"/>
            <a:ext cx="121444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2021 год</a:t>
            </a:r>
          </a:p>
        </p:txBody>
      </p:sp>
      <p:sp>
        <p:nvSpPr>
          <p:cNvPr id="40" name="Блок-схема: магнитный диск 39">
            <a:extLst>
              <a:ext uri="{FF2B5EF4-FFF2-40B4-BE49-F238E27FC236}">
                <a16:creationId xmlns:a16="http://schemas.microsoft.com/office/drawing/2014/main" id="{ED556BF3-3F5A-4312-9473-ADFE0DC801F8}"/>
              </a:ext>
            </a:extLst>
          </p:cNvPr>
          <p:cNvSpPr/>
          <p:nvPr/>
        </p:nvSpPr>
        <p:spPr>
          <a:xfrm>
            <a:off x="5375866" y="3352436"/>
            <a:ext cx="1357322" cy="71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112 861,6</a:t>
            </a:r>
          </a:p>
        </p:txBody>
      </p:sp>
      <p:sp>
        <p:nvSpPr>
          <p:cNvPr id="41" name="Блок-схема: магнитный диск 40">
            <a:extLst>
              <a:ext uri="{FF2B5EF4-FFF2-40B4-BE49-F238E27FC236}">
                <a16:creationId xmlns:a16="http://schemas.microsoft.com/office/drawing/2014/main" id="{9398923D-8B33-46B7-9199-C3DB7D3469E3}"/>
              </a:ext>
            </a:extLst>
          </p:cNvPr>
          <p:cNvSpPr/>
          <p:nvPr/>
        </p:nvSpPr>
        <p:spPr>
          <a:xfrm>
            <a:off x="5397526" y="2416332"/>
            <a:ext cx="1285884" cy="6429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112 861,6</a:t>
            </a:r>
          </a:p>
        </p:txBody>
      </p:sp>
      <p:sp>
        <p:nvSpPr>
          <p:cNvPr id="42" name="Блок-схема: магнитный диск 41">
            <a:extLst>
              <a:ext uri="{FF2B5EF4-FFF2-40B4-BE49-F238E27FC236}">
                <a16:creationId xmlns:a16="http://schemas.microsoft.com/office/drawing/2014/main" id="{B99082DB-310D-45F5-A5CA-7767E3FDD7E1}"/>
              </a:ext>
            </a:extLst>
          </p:cNvPr>
          <p:cNvSpPr/>
          <p:nvPr/>
        </p:nvSpPr>
        <p:spPr>
          <a:xfrm>
            <a:off x="5375866" y="4443950"/>
            <a:ext cx="1357322" cy="5532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0,0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A7326D-EAAB-4540-826F-EFD58740921F}"/>
              </a:ext>
            </a:extLst>
          </p:cNvPr>
          <p:cNvSpPr/>
          <p:nvPr/>
        </p:nvSpPr>
        <p:spPr>
          <a:xfrm>
            <a:off x="7254851" y="1840268"/>
            <a:ext cx="121444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2022 год</a:t>
            </a:r>
          </a:p>
        </p:txBody>
      </p:sp>
      <p:sp>
        <p:nvSpPr>
          <p:cNvPr id="20" name="Блок-схема: магнитный диск 19">
            <a:extLst>
              <a:ext uri="{FF2B5EF4-FFF2-40B4-BE49-F238E27FC236}">
                <a16:creationId xmlns:a16="http://schemas.microsoft.com/office/drawing/2014/main" id="{48C553A3-3E74-4831-90FA-F333D28072F3}"/>
              </a:ext>
            </a:extLst>
          </p:cNvPr>
          <p:cNvSpPr/>
          <p:nvPr/>
        </p:nvSpPr>
        <p:spPr>
          <a:xfrm>
            <a:off x="7161183" y="3352436"/>
            <a:ext cx="1357322" cy="71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113 952,0</a:t>
            </a:r>
          </a:p>
        </p:txBody>
      </p:sp>
      <p:sp>
        <p:nvSpPr>
          <p:cNvPr id="21" name="Блок-схема: магнитный диск 20">
            <a:extLst>
              <a:ext uri="{FF2B5EF4-FFF2-40B4-BE49-F238E27FC236}">
                <a16:creationId xmlns:a16="http://schemas.microsoft.com/office/drawing/2014/main" id="{0226771F-3B0A-4FB0-8801-4A3858BE7FE1}"/>
              </a:ext>
            </a:extLst>
          </p:cNvPr>
          <p:cNvSpPr/>
          <p:nvPr/>
        </p:nvSpPr>
        <p:spPr>
          <a:xfrm>
            <a:off x="7161183" y="2416332"/>
            <a:ext cx="1285884" cy="6429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118 988,4</a:t>
            </a:r>
          </a:p>
        </p:txBody>
      </p:sp>
      <p:sp>
        <p:nvSpPr>
          <p:cNvPr id="22" name="Блок-схема: магнитный диск 21">
            <a:extLst>
              <a:ext uri="{FF2B5EF4-FFF2-40B4-BE49-F238E27FC236}">
                <a16:creationId xmlns:a16="http://schemas.microsoft.com/office/drawing/2014/main" id="{ABE41FC8-E916-4AE8-8984-9A850D5DBA42}"/>
              </a:ext>
            </a:extLst>
          </p:cNvPr>
          <p:cNvSpPr/>
          <p:nvPr/>
        </p:nvSpPr>
        <p:spPr>
          <a:xfrm>
            <a:off x="7161183" y="4443950"/>
            <a:ext cx="1357322" cy="5532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+5 036,4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39552" y="2780928"/>
            <a:ext cx="2520280" cy="331236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484784"/>
            <a:ext cx="4572000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837741"/>
            <a:ext cx="2232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Налоговые доходы 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Санкт-Петербургом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203848" y="2780928"/>
            <a:ext cx="2520280" cy="331236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940152" y="2780928"/>
            <a:ext cx="2520280" cy="331236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924944"/>
            <a:ext cx="2160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 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indent="174625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•восстановительная стоимость зеленых насаждений;</a:t>
            </a:r>
          </a:p>
          <a:p>
            <a:pPr indent="174625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•штрафы за нарушение законодательства;</a:t>
            </a:r>
          </a:p>
          <a:p>
            <a:pPr indent="174625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•иные неналоговые доходы.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106703"/>
            <a:ext cx="2016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 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поступления в местный бюджет межбюджетных трансфертов в виде дотаций, субсидий, субвенций и иных межбюджетных трансфертов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6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Доходы бюджета</a:t>
            </a:r>
            <a:endParaRPr lang="ru-RU" sz="36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555683"/>
              </p:ext>
            </p:extLst>
          </p:nvPr>
        </p:nvGraphicFramePr>
        <p:xfrm>
          <a:off x="323528" y="3290216"/>
          <a:ext cx="8229600" cy="20215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7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328"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(тыс.руб.)	</a:t>
                      </a:r>
                      <a:endParaRPr kumimoji="0" lang="ru-RU" sz="11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964,9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84 098,1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2 472,5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2 901,1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(тыс.руб.)</a:t>
                      </a:r>
                      <a:endParaRPr kumimoji="0" lang="ru-RU" sz="11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3965,3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2 309,1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506,0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1347,9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02">
                <a:tc>
                  <a:txBody>
                    <a:bodyPr/>
                    <a:lstStyle/>
                    <a:p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(тыс.руб.)	</a:t>
                      </a:r>
                      <a:endParaRPr kumimoji="0" lang="ru-RU" sz="11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703,5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21 469,6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109 883,1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114 739,5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Итого доходов (тыс.руб.)	</a:t>
                      </a:r>
                      <a:endParaRPr kumimoji="0" lang="ru-RU" sz="11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633,7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107 876,8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112 861,6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118 988,4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Объем доходов на одного жителя (тыс.руб.)	</a:t>
                      </a:r>
                      <a:endParaRPr kumimoji="0" lang="ru-RU" sz="11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6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Динамика поступления доходов</a:t>
            </a:r>
            <a:endParaRPr lang="ru-RU" sz="36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703590"/>
              </p:ext>
            </p:extLst>
          </p:nvPr>
        </p:nvGraphicFramePr>
        <p:xfrm>
          <a:off x="2026060" y="1364882"/>
          <a:ext cx="5256584" cy="15121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6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21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(тыс.руб.) %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и неналоговые доходы</a:t>
                      </a:r>
                      <a:endParaRPr kumimoji="0"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114 739,5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Итого доходов 	</a:t>
                      </a:r>
                      <a:endParaRPr kumimoji="0" lang="ru-RU" sz="12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118 988,4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6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Структура доходов</a:t>
            </a:r>
            <a:r>
              <a:rPr lang="en-US" sz="36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6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бюджета</a:t>
            </a:r>
            <a:endParaRPr lang="ru-RU" sz="36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FED5366-FC43-4B13-A960-06EA9766E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829082"/>
              </p:ext>
            </p:extLst>
          </p:nvPr>
        </p:nvGraphicFramePr>
        <p:xfrm>
          <a:off x="2026060" y="3226168"/>
          <a:ext cx="5256583" cy="20348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41349">
                  <a:extLst>
                    <a:ext uri="{9D8B030D-6E8A-4147-A177-3AD203B41FA5}">
                      <a16:colId xmlns:a16="http://schemas.microsoft.com/office/drawing/2014/main" val="2214401183"/>
                    </a:ext>
                  </a:extLst>
                </a:gridCol>
                <a:gridCol w="864831">
                  <a:extLst>
                    <a:ext uri="{9D8B030D-6E8A-4147-A177-3AD203B41FA5}">
                      <a16:colId xmlns:a16="http://schemas.microsoft.com/office/drawing/2014/main" val="4006545793"/>
                    </a:ext>
                  </a:extLst>
                </a:gridCol>
                <a:gridCol w="550403">
                  <a:extLst>
                    <a:ext uri="{9D8B030D-6E8A-4147-A177-3AD203B41FA5}">
                      <a16:colId xmlns:a16="http://schemas.microsoft.com/office/drawing/2014/main" val="1963101548"/>
                    </a:ext>
                  </a:extLst>
                </a:gridCol>
              </a:tblGrid>
              <a:tr h="2748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0702020"/>
                  </a:ext>
                </a:extLst>
              </a:tr>
              <a:tr h="22278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9205728"/>
                  </a:ext>
                </a:extLst>
              </a:tr>
              <a:tr h="22278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299645"/>
                  </a:ext>
                </a:extLst>
              </a:tr>
              <a:tr h="42328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114 739,5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4908653"/>
                  </a:ext>
                </a:extLst>
              </a:tr>
              <a:tr h="44556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20 414,0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83263"/>
                  </a:ext>
                </a:extLst>
              </a:tr>
              <a:tr h="44556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94 325,5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28266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3600" b="1" dirty="0">
                <a:latin typeface="Times New Roman"/>
                <a:ea typeface="+mn-ea"/>
                <a:cs typeface="Times New Roman"/>
              </a:rPr>
              <a:t>Структура доходной части бюджета</a:t>
            </a:r>
            <a:endParaRPr lang="ru-RU" sz="36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3382C7-3838-4241-8CBC-8313CD13D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78172"/>
              </p:ext>
            </p:extLst>
          </p:nvPr>
        </p:nvGraphicFramePr>
        <p:xfrm>
          <a:off x="611560" y="1190087"/>
          <a:ext cx="8229599" cy="489654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25602">
                  <a:extLst>
                    <a:ext uri="{9D8B030D-6E8A-4147-A177-3AD203B41FA5}">
                      <a16:colId xmlns:a16="http://schemas.microsoft.com/office/drawing/2014/main" val="2957039060"/>
                    </a:ext>
                  </a:extLst>
                </a:gridCol>
                <a:gridCol w="2165256">
                  <a:extLst>
                    <a:ext uri="{9D8B030D-6E8A-4147-A177-3AD203B41FA5}">
                      <a16:colId xmlns:a16="http://schemas.microsoft.com/office/drawing/2014/main" val="534945397"/>
                    </a:ext>
                  </a:extLst>
                </a:gridCol>
                <a:gridCol w="879126">
                  <a:extLst>
                    <a:ext uri="{9D8B030D-6E8A-4147-A177-3AD203B41FA5}">
                      <a16:colId xmlns:a16="http://schemas.microsoft.com/office/drawing/2014/main" val="690479411"/>
                    </a:ext>
                  </a:extLst>
                </a:gridCol>
                <a:gridCol w="569804">
                  <a:extLst>
                    <a:ext uri="{9D8B030D-6E8A-4147-A177-3AD203B41FA5}">
                      <a16:colId xmlns:a16="http://schemas.microsoft.com/office/drawing/2014/main" val="4131496356"/>
                    </a:ext>
                  </a:extLst>
                </a:gridCol>
                <a:gridCol w="944247">
                  <a:extLst>
                    <a:ext uri="{9D8B030D-6E8A-4147-A177-3AD203B41FA5}">
                      <a16:colId xmlns:a16="http://schemas.microsoft.com/office/drawing/2014/main" val="666153118"/>
                    </a:ext>
                  </a:extLst>
                </a:gridCol>
                <a:gridCol w="622714">
                  <a:extLst>
                    <a:ext uri="{9D8B030D-6E8A-4147-A177-3AD203B41FA5}">
                      <a16:colId xmlns:a16="http://schemas.microsoft.com/office/drawing/2014/main" val="2906865381"/>
                    </a:ext>
                  </a:extLst>
                </a:gridCol>
                <a:gridCol w="960527">
                  <a:extLst>
                    <a:ext uri="{9D8B030D-6E8A-4147-A177-3AD203B41FA5}">
                      <a16:colId xmlns:a16="http://schemas.microsoft.com/office/drawing/2014/main" val="3800406940"/>
                    </a:ext>
                  </a:extLst>
                </a:gridCol>
                <a:gridCol w="748886">
                  <a:extLst>
                    <a:ext uri="{9D8B030D-6E8A-4147-A177-3AD203B41FA5}">
                      <a16:colId xmlns:a16="http://schemas.microsoft.com/office/drawing/2014/main" val="1180859851"/>
                    </a:ext>
                  </a:extLst>
                </a:gridCol>
                <a:gridCol w="1013437">
                  <a:extLst>
                    <a:ext uri="{9D8B030D-6E8A-4147-A177-3AD203B41FA5}">
                      <a16:colId xmlns:a16="http://schemas.microsoft.com/office/drawing/2014/main" val="3493196267"/>
                    </a:ext>
                  </a:extLst>
                </a:gridCol>
              </a:tblGrid>
              <a:tr h="38749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Структура доходной части бюджета МО </a:t>
                      </a:r>
                      <a:r>
                        <a:rPr lang="ru-RU" sz="1200" b="1" u="none" strike="noStrike" dirty="0" err="1">
                          <a:effectLst/>
                        </a:rPr>
                        <a:t>МО</a:t>
                      </a:r>
                      <a:r>
                        <a:rPr lang="ru-RU" sz="1200" b="1" u="none" strike="noStrike" dirty="0">
                          <a:effectLst/>
                        </a:rPr>
                        <a:t> Балканский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90496"/>
                  </a:ext>
                </a:extLst>
              </a:tr>
              <a:tr h="5636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>
                          <a:effectLst/>
                        </a:rPr>
                        <a:t>№ п/п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Наименование источника доходов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Отчет   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2021 год                                      (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Уд. вес%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2022 год                                      (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Уд. вес%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   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2023 год                                      (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Уд. вес%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   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2024 год                                      (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037245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ДОХОДЫ, всего: (</a:t>
                      </a:r>
                      <a:r>
                        <a:rPr lang="en-US" sz="1100" b="1" u="none" strike="noStrike">
                          <a:effectLst/>
                        </a:rPr>
                        <a:t>I+II)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112 861,6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118 988,4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130 722,3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137 712,3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155599"/>
                  </a:ext>
                </a:extLst>
              </a:tr>
              <a:tr h="431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I.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Налоговые и неналоговые доходы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2 978,5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4 248,9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3 400,6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4 375,2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895836"/>
                  </a:ext>
                </a:extLst>
              </a:tr>
              <a:tr h="442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1.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Налог на доходы физических лиц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2 472,5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2 901,0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3 150,6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4 125,2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112499"/>
                  </a:ext>
                </a:extLst>
              </a:tr>
              <a:tr h="663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2.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Доходы от компенсации затрат государства, </a:t>
                      </a:r>
                      <a:r>
                        <a:rPr lang="ru-RU" sz="1100" b="1" u="none" strike="noStrike" dirty="0" err="1">
                          <a:effectLst/>
                        </a:rPr>
                        <a:t>почие</a:t>
                      </a:r>
                      <a:r>
                        <a:rPr lang="ru-RU" sz="1100" b="1" u="none" strike="noStrike" dirty="0">
                          <a:effectLst/>
                        </a:rPr>
                        <a:t>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1 327,8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781539"/>
                  </a:ext>
                </a:extLst>
              </a:tr>
              <a:tr h="442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255,0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309399"/>
                  </a:ext>
                </a:extLst>
              </a:tr>
              <a:tr h="4199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II.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Безвозмездные поступления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109 883,1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114 739,5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96,4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127 321,7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133 337,1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86304"/>
                  </a:ext>
                </a:extLst>
              </a:tr>
              <a:tr h="663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Субвенции бюджетам субъектов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19 855,6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17,6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20 414,0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17,2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23 858,2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18,3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25 019,0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0416"/>
                  </a:ext>
                </a:extLst>
              </a:tr>
              <a:tr h="663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90 027,5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79,8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94 325,5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79,3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103 463,5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79,1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108 318,1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7118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11316</TotalTime>
  <Words>982</Words>
  <Application>Microsoft Office PowerPoint</Application>
  <PresentationFormat>Экран (4:3)</PresentationFormat>
  <Paragraphs>296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«Бюджет для граждан» муниципального образования Балканский  на 2022 год и плановый период 2023-2024 года  </vt:lpstr>
      <vt:lpstr>  Уважаемые жители муниципального округа Балканский!  </vt:lpstr>
      <vt:lpstr>Основные понятия </vt:lpstr>
      <vt:lpstr>Основные понятия  </vt:lpstr>
      <vt:lpstr>Основные характеристики бюджета, тыс.руб. </vt:lpstr>
      <vt:lpstr>Доходы бюджета </vt:lpstr>
      <vt:lpstr>Динамика поступления доходов </vt:lpstr>
      <vt:lpstr>Структура доходов бюджета </vt:lpstr>
      <vt:lpstr>Структура доходной части бюджета </vt:lpstr>
      <vt:lpstr>Расходы бюджета</vt:lpstr>
      <vt:lpstr>Разделы классификации расходов бюджета муниципального образования Балканский </vt:lpstr>
      <vt:lpstr>Динамика расходов бюджета</vt:lpstr>
      <vt:lpstr>Структура расходов бюджета за 2022 год </vt:lpstr>
      <vt:lpstr>Структура расходов на благоустройство в 2022 году  </vt:lpstr>
      <vt:lpstr>Структура расходов на культуру и образование за 2022 год</vt:lpstr>
      <vt:lpstr>Структура расходов на социальную политику  за 2022 год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 Быханова</dc:creator>
  <cp:lastModifiedBy>Ярослав Скрипниченко</cp:lastModifiedBy>
  <cp:revision>702</cp:revision>
  <cp:lastPrinted>2023-05-16T11:32:30Z</cp:lastPrinted>
  <dcterms:created xsi:type="dcterms:W3CDTF">2019-03-21T07:49:10Z</dcterms:created>
  <dcterms:modified xsi:type="dcterms:W3CDTF">2023-05-18T08:33:44Z</dcterms:modified>
</cp:coreProperties>
</file>